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2" r:id="rId4"/>
    <p:sldId id="260" r:id="rId5"/>
    <p:sldId id="259" r:id="rId6"/>
    <p:sldId id="261" r:id="rId7"/>
    <p:sldId id="263" r:id="rId8"/>
    <p:sldId id="274" r:id="rId9"/>
    <p:sldId id="264" r:id="rId10"/>
    <p:sldId id="266" r:id="rId11"/>
    <p:sldId id="267" r:id="rId12"/>
    <p:sldId id="269" r:id="rId13"/>
    <p:sldId id="273" r:id="rId14"/>
    <p:sldId id="268" r:id="rId15"/>
    <p:sldId id="270" r:id="rId16"/>
    <p:sldId id="272" r:id="rId17"/>
    <p:sldId id="265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2C74F73-A642-4E8B-9695-C820B604F3F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DA8CCAD-39A1-4E36-95D9-B5F6529CB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25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B3B285D-F4AD-4B1C-9839-BBFC515AD400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4543385-F735-4EB6-9BEF-A640C4D2D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98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A0D8-F99F-4B86-94BE-6BE0DB3DE2ED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C6ED-7147-478B-B1F0-BB0E25C7B9C6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C4DA-2516-4AD3-8F7F-B04B1EF219BC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F86B-E663-426D-80EB-FD139A42A0DD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321F-FCC9-4E43-9F90-70DBA0704986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5A70-F9A8-4BA5-833B-C18E75466032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B806-9411-4340-954F-E7BD074C7585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56A9-51D5-41A3-B6CC-92AE4CCD3B98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2795-F812-4252-BD9E-BAE881BD6B1F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7C32-B9A3-4A40-8389-17DD5AF9FE90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FD3-ED48-4557-A113-4FF97FEDF662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89BBA-27C3-48C8-827E-4445D9CCA0E6}" type="datetime1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1708-62FB-44B1-B1E2-F12348C6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Pembangunannya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Anwar </a:t>
            </a:r>
            <a:r>
              <a:rPr lang="en-US" dirty="0" err="1" smtClean="0"/>
              <a:t>Nasution</a:t>
            </a:r>
            <a:endParaRPr lang="en-US" dirty="0" smtClean="0"/>
          </a:p>
          <a:p>
            <a:r>
              <a:rPr lang="en-US" sz="2400" dirty="0" smtClean="0"/>
              <a:t>Guru </a:t>
            </a:r>
            <a:r>
              <a:rPr lang="en-US" sz="2400" dirty="0" err="1" smtClean="0"/>
              <a:t>Besar</a:t>
            </a:r>
            <a:r>
              <a:rPr lang="en-US" sz="2400" dirty="0" smtClean="0"/>
              <a:t> Emeritus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UI</a:t>
            </a:r>
          </a:p>
          <a:p>
            <a:r>
              <a:rPr lang="en-US" sz="1900" dirty="0" smtClean="0"/>
              <a:t>*</a:t>
            </a:r>
            <a:r>
              <a:rPr lang="en-US" sz="1900" dirty="0" err="1" smtClean="0"/>
              <a:t>Presentasi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Seminar </a:t>
            </a:r>
            <a:r>
              <a:rPr lang="en-US" sz="1900" dirty="0" err="1" smtClean="0"/>
              <a:t>Infrastruktur</a:t>
            </a:r>
            <a:r>
              <a:rPr lang="en-US" sz="1900" dirty="0" smtClean="0"/>
              <a:t> </a:t>
            </a:r>
            <a:r>
              <a:rPr lang="en-US" sz="1900" dirty="0" err="1" smtClean="0"/>
              <a:t>Tenagalistrikan</a:t>
            </a:r>
            <a:r>
              <a:rPr lang="en-US" sz="1900" dirty="0" smtClean="0"/>
              <a:t>, </a:t>
            </a:r>
            <a:r>
              <a:rPr lang="en-US" sz="1900" dirty="0" err="1" smtClean="0"/>
              <a:t>Ruang</a:t>
            </a:r>
            <a:r>
              <a:rPr lang="en-US" sz="1900" dirty="0" smtClean="0"/>
              <a:t> </a:t>
            </a:r>
            <a:r>
              <a:rPr lang="en-US" sz="1900" dirty="0" err="1" smtClean="0"/>
              <a:t>Balai</a:t>
            </a:r>
            <a:r>
              <a:rPr lang="en-US" sz="1900" dirty="0" smtClean="0"/>
              <a:t> </a:t>
            </a:r>
            <a:r>
              <a:rPr lang="en-US" sz="1900" dirty="0" err="1" smtClean="0"/>
              <a:t>Tirta</a:t>
            </a:r>
            <a:r>
              <a:rPr lang="en-US" sz="1900" dirty="0" smtClean="0"/>
              <a:t>, </a:t>
            </a:r>
            <a:r>
              <a:rPr lang="en-US" sz="1900" dirty="0" err="1" smtClean="0"/>
              <a:t>Gedung</a:t>
            </a:r>
            <a:r>
              <a:rPr lang="en-US" sz="1900" dirty="0" smtClean="0"/>
              <a:t> </a:t>
            </a:r>
            <a:r>
              <a:rPr lang="en-US" sz="1900" dirty="0" err="1" smtClean="0"/>
              <a:t>Balairung</a:t>
            </a:r>
            <a:r>
              <a:rPr lang="en-US" sz="1900" dirty="0" smtClean="0"/>
              <a:t>, </a:t>
            </a:r>
            <a:r>
              <a:rPr lang="en-US" sz="1900" dirty="0" err="1" smtClean="0"/>
              <a:t>Kampus</a:t>
            </a:r>
            <a:r>
              <a:rPr lang="en-US" sz="1900" dirty="0" smtClean="0"/>
              <a:t> UI, </a:t>
            </a:r>
            <a:r>
              <a:rPr lang="en-US" sz="1900" dirty="0" err="1" smtClean="0"/>
              <a:t>Depok</a:t>
            </a:r>
            <a:r>
              <a:rPr lang="en-US" sz="1900" dirty="0" smtClean="0"/>
              <a:t>, </a:t>
            </a:r>
            <a:r>
              <a:rPr lang="en-US" sz="1900" dirty="0" err="1" smtClean="0"/>
              <a:t>Senin</a:t>
            </a:r>
            <a:r>
              <a:rPr lang="en-US" sz="1900" dirty="0" smtClean="0"/>
              <a:t>, 30 </a:t>
            </a:r>
            <a:r>
              <a:rPr lang="en-US" sz="1900" dirty="0" err="1" smtClean="0"/>
              <a:t>Maret</a:t>
            </a:r>
            <a:r>
              <a:rPr lang="en-US" sz="1900" dirty="0" smtClean="0"/>
              <a:t> 2015, </a:t>
            </a:r>
            <a:r>
              <a:rPr lang="en-US" sz="1900" dirty="0" err="1" smtClean="0"/>
              <a:t>pukul</a:t>
            </a:r>
            <a:r>
              <a:rPr lang="en-US" sz="1900" dirty="0" smtClean="0"/>
              <a:t> 9:00-12:00</a:t>
            </a:r>
            <a:endParaRPr lang="en-US" sz="19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di Indonesia di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generator </a:t>
            </a:r>
            <a:r>
              <a:rPr lang="en-US" dirty="0" err="1" smtClean="0"/>
              <a:t>mesin</a:t>
            </a:r>
            <a:r>
              <a:rPr lang="en-US" dirty="0" smtClean="0"/>
              <a:t> diesel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solar;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gas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hydro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surya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98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(generator,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transmissi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di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PLN;</a:t>
            </a:r>
          </a:p>
          <a:p>
            <a:r>
              <a:rPr lang="en-US" dirty="0" err="1" smtClean="0"/>
              <a:t>Monopoli</a:t>
            </a:r>
            <a:r>
              <a:rPr lang="en-US" dirty="0" smtClean="0"/>
              <a:t> PLN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pulau-pulau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17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1990 an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 generator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PLN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segelintir</a:t>
            </a:r>
            <a:r>
              <a:rPr lang="en-US" dirty="0" smtClean="0"/>
              <a:t> </a:t>
            </a:r>
            <a:r>
              <a:rPr lang="en-US" dirty="0" err="1" smtClean="0"/>
              <a:t>kroni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modal,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infrastuktur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33 UUD 1945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soko</a:t>
            </a:r>
            <a:r>
              <a:rPr lang="en-US" dirty="0" smtClean="0"/>
              <a:t> guru </a:t>
            </a:r>
            <a:r>
              <a:rPr lang="en-US" smtClean="0"/>
              <a:t>utama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62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program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(Fast Track I </a:t>
            </a:r>
            <a:r>
              <a:rPr lang="en-US" dirty="0" err="1" smtClean="0"/>
              <a:t>dan</a:t>
            </a:r>
            <a:r>
              <a:rPr lang="en-US" dirty="0" smtClean="0"/>
              <a:t> II)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,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sentralistis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menggantungkan</a:t>
            </a:r>
            <a:r>
              <a:rPr lang="en-US" dirty="0" smtClean="0"/>
              <a:t> </a:t>
            </a:r>
            <a:r>
              <a:rPr lang="en-US" dirty="0" err="1" smtClean="0"/>
              <a:t>pembelanjaan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APBN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RRC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tumpuan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BUMN </a:t>
            </a:r>
            <a:r>
              <a:rPr lang="en-US" dirty="0" err="1" smtClean="0"/>
              <a:t>nya</a:t>
            </a:r>
            <a:r>
              <a:rPr lang="en-US" dirty="0" smtClean="0"/>
              <a:t>,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Asian Infrastructure Investment Bank </a:t>
            </a:r>
            <a:r>
              <a:rPr lang="en-US" dirty="0" smtClean="0"/>
              <a:t>(AIIB) yang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olehnya</a:t>
            </a:r>
            <a:r>
              <a:rPr lang="en-US" dirty="0" smtClean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58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penyediaannya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memodernisir</a:t>
            </a:r>
            <a:r>
              <a:rPr lang="en-US" dirty="0"/>
              <a:t> </a:t>
            </a:r>
            <a:r>
              <a:rPr lang="en-US" dirty="0" err="1"/>
              <a:t>teknologinya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 smtClean="0"/>
              <a:t>kiranya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 PLN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modal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Pemda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(ii) </a:t>
            </a:r>
            <a:r>
              <a:rPr lang="en-US" dirty="0" err="1"/>
              <a:t>Memecah</a:t>
            </a:r>
            <a:r>
              <a:rPr lang="en-US" dirty="0"/>
              <a:t> PLN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;</a:t>
            </a:r>
          </a:p>
          <a:p>
            <a:r>
              <a:rPr lang="en-US" dirty="0"/>
              <a:t>(iii) </a:t>
            </a:r>
            <a:r>
              <a:rPr lang="en-US" dirty="0" err="1"/>
              <a:t>Memobilisir</a:t>
            </a:r>
            <a:r>
              <a:rPr lang="en-US" dirty="0"/>
              <a:t> modal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infrastuktur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(iv)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Bank Tabungan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memobilisir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insfrastuktur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362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PLN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yang </a:t>
            </a:r>
            <a:r>
              <a:rPr lang="en-US" dirty="0" err="1" smtClean="0"/>
              <a:t>menggantungkan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listriknya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smtClean="0"/>
              <a:t>“tied aid”, </a:t>
            </a:r>
            <a:r>
              <a:rPr lang="en-US" dirty="0" smtClean="0"/>
              <a:t>PLN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generator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generator PLN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1966, generator PLN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Indonesia;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32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1966-1998,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APBN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dibelanjai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Barat yang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IGGI/CGI.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generator PLN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RRC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generator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AIIB </a:t>
            </a:r>
            <a:r>
              <a:rPr lang="en-US" dirty="0" err="1" smtClean="0"/>
              <a:t>berdiri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generator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Barat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RRC;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5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Modal </a:t>
            </a:r>
            <a:r>
              <a:rPr lang="en-US" dirty="0" err="1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daerahnya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Rakyat;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 di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Tatcher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 an 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Australia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lain. Bank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ADB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i="1" dirty="0" smtClean="0"/>
              <a:t>Public-Private Cooperation</a:t>
            </a:r>
            <a:r>
              <a:rPr lang="en-US" dirty="0" smtClean="0"/>
              <a:t>. </a:t>
            </a:r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generator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transmissi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884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Dana Pembangunan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era </a:t>
            </a:r>
            <a:r>
              <a:rPr lang="en-US" dirty="0" err="1" smtClean="0"/>
              <a:t>deregulasi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global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dekatnya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Indonesia </a:t>
            </a:r>
            <a:r>
              <a:rPr lang="en-US" dirty="0" err="1" smtClean="0"/>
              <a:t>dengan</a:t>
            </a:r>
            <a:r>
              <a:rPr lang="en-US" dirty="0" smtClean="0"/>
              <a:t> Hong Kong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ditengah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Indonesia;</a:t>
            </a:r>
          </a:p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Grafik-1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. </a:t>
            </a:r>
            <a:r>
              <a:rPr lang="en-US" dirty="0" err="1" smtClean="0"/>
              <a:t>Baik</a:t>
            </a:r>
            <a:r>
              <a:rPr lang="en-US" dirty="0" smtClean="0"/>
              <a:t> PLN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Rupiah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(</a:t>
            </a:r>
            <a:r>
              <a:rPr lang="en-US" i="1" dirty="0" smtClean="0"/>
              <a:t>municipal bonds, zero-coupon municipal bonds, corporate bonds </a:t>
            </a:r>
            <a:r>
              <a:rPr lang="en-US" i="1" dirty="0" err="1" smtClean="0"/>
              <a:t>maupun</a:t>
            </a:r>
            <a:r>
              <a:rPr lang="en-US" i="1" dirty="0" smtClean="0"/>
              <a:t> Government-sponsored enterprises (GSE) debt securities</a:t>
            </a:r>
            <a:r>
              <a:rPr lang="en-US" dirty="0" smtClean="0"/>
              <a:t>). </a:t>
            </a:r>
            <a:r>
              <a:rPr lang="en-US" dirty="0" err="1" smtClean="0"/>
              <a:t>Menurut</a:t>
            </a:r>
            <a:r>
              <a:rPr lang="en-US" dirty="0" smtClean="0"/>
              <a:t> UU </a:t>
            </a:r>
            <a:r>
              <a:rPr lang="en-US" dirty="0" err="1" smtClean="0"/>
              <a:t>Keuangan</a:t>
            </a:r>
            <a:r>
              <a:rPr lang="en-US" dirty="0" smtClean="0"/>
              <a:t> Negara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agar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APBD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persen</a:t>
            </a:r>
            <a:r>
              <a:rPr lang="en-US" dirty="0" smtClean="0"/>
              <a:t> PDRB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masksimum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60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PDRB.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berutang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produktipitas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melunasi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;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PLN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87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Graf </a:t>
            </a:r>
            <a:r>
              <a:rPr lang="en-US" sz="2400" b="1" dirty="0" err="1" smtClean="0"/>
              <a:t>ik</a:t>
            </a:r>
            <a:r>
              <a:rPr lang="en-US" sz="2400" b="1" dirty="0" smtClean="0"/>
              <a:t> 1. Electric Power Financing Model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838200"/>
            <a:ext cx="6324600" cy="5287964"/>
          </a:xfrm>
        </p:spPr>
      </p:pic>
    </p:spTree>
    <p:extLst>
      <p:ext uri="{BB962C8B-B14F-4D97-AF65-F5344CB8AC3E}">
        <p14:creationId xmlns:p14="http://schemas.microsoft.com/office/powerpoint/2010/main" xmlns="" val="136645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modern;</a:t>
            </a:r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Indonesia yang surplus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Asia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murahan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tusuk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plywood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tropis</a:t>
            </a:r>
            <a:r>
              <a:rPr lang="en-US" dirty="0" smtClean="0"/>
              <a:t> yang </a:t>
            </a:r>
            <a:r>
              <a:rPr lang="en-US" dirty="0" err="1" smtClean="0"/>
              <a:t>ditebang</a:t>
            </a:r>
            <a:r>
              <a:rPr lang="en-US" dirty="0" smtClean="0"/>
              <a:t> di Indonesia.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Tranmigrasi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Transmigrasi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di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Rakyat. 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produktipitas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di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pula;</a:t>
            </a:r>
          </a:p>
          <a:p>
            <a:r>
              <a:rPr lang="en-US" dirty="0" smtClean="0"/>
              <a:t>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Australia, USA, Canada </a:t>
            </a:r>
            <a:r>
              <a:rPr lang="en-US" dirty="0" err="1" smtClean="0"/>
              <a:t>maupun</a:t>
            </a:r>
            <a:r>
              <a:rPr lang="en-US" dirty="0" smtClean="0"/>
              <a:t> Argentina, </a:t>
            </a:r>
            <a:r>
              <a:rPr lang="en-US" dirty="0" err="1" smtClean="0"/>
              <a:t>Ukraina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mengelolanya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modern;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Ekspor</a:t>
            </a:r>
            <a:r>
              <a:rPr lang="en-US" dirty="0" smtClean="0"/>
              <a:t> TKI pun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Indonesia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 TKI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VOC, TKI </a:t>
            </a:r>
            <a:r>
              <a:rPr lang="en-US" dirty="0" err="1" smtClean="0"/>
              <a:t>diekspor</a:t>
            </a:r>
            <a:r>
              <a:rPr lang="en-US" dirty="0" smtClean="0"/>
              <a:t> </a:t>
            </a:r>
            <a:r>
              <a:rPr lang="en-US" dirty="0" err="1" smtClean="0"/>
              <a:t>penjajah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Suriname </a:t>
            </a:r>
            <a:r>
              <a:rPr lang="en-US" dirty="0" err="1" smtClean="0"/>
              <a:t>dan</a:t>
            </a:r>
            <a:r>
              <a:rPr lang="en-US" dirty="0" smtClean="0"/>
              <a:t> New Caledonia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TKI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 </a:t>
            </a:r>
            <a:r>
              <a:rPr lang="en-US" dirty="0" err="1" smtClean="0"/>
              <a:t>penerbangan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di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TKI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budak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Primer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Indonesia pun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primernya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: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perikanan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sawit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Sumatra </a:t>
            </a:r>
            <a:r>
              <a:rPr lang="en-US" dirty="0" err="1" smtClean="0"/>
              <a:t>dan</a:t>
            </a:r>
            <a:r>
              <a:rPr lang="en-US" dirty="0" smtClean="0"/>
              <a:t> Kalimantan di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Malaysia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pengolahannya</a:t>
            </a:r>
            <a:r>
              <a:rPr lang="en-US" dirty="0" smtClean="0"/>
              <a:t> pun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Indonesia;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Primer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primer (</a:t>
            </a:r>
            <a:r>
              <a:rPr lang="en-US" i="1" dirty="0" smtClean="0"/>
              <a:t>smelters)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Inalum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air yang </a:t>
            </a:r>
            <a:r>
              <a:rPr lang="en-US" dirty="0" err="1" smtClean="0"/>
              <a:t>menggunakan</a:t>
            </a:r>
            <a:r>
              <a:rPr lang="en-US" dirty="0" smtClean="0"/>
              <a:t> air </a:t>
            </a:r>
            <a:r>
              <a:rPr lang="en-US" dirty="0" err="1" smtClean="0"/>
              <a:t>terjun</a:t>
            </a:r>
            <a:r>
              <a:rPr lang="en-US" dirty="0" smtClean="0"/>
              <a:t> </a:t>
            </a:r>
            <a:r>
              <a:rPr lang="en-US" dirty="0" err="1" smtClean="0"/>
              <a:t>Sigura-gura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Sungai </a:t>
            </a:r>
            <a:r>
              <a:rPr lang="en-US" dirty="0" err="1" smtClean="0"/>
              <a:t>Asahan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Danau</a:t>
            </a:r>
            <a:r>
              <a:rPr lang="en-US" dirty="0" smtClean="0"/>
              <a:t> Toba.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hydro power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didunia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Inalum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Itaipu</a:t>
            </a:r>
            <a:r>
              <a:rPr lang="en-US" dirty="0" smtClean="0"/>
              <a:t> di </a:t>
            </a:r>
            <a:r>
              <a:rPr lang="en-US" dirty="0" err="1" smtClean="0"/>
              <a:t>Brasil</a:t>
            </a:r>
            <a:r>
              <a:rPr lang="en-US" dirty="0" smtClean="0"/>
              <a:t>. </a:t>
            </a:r>
            <a:r>
              <a:rPr lang="en-US" dirty="0" err="1" smtClean="0"/>
              <a:t>Inalum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bauksit</a:t>
            </a:r>
            <a:r>
              <a:rPr lang="en-US" dirty="0" smtClean="0"/>
              <a:t> yang </a:t>
            </a:r>
            <a:r>
              <a:rPr lang="en-US" dirty="0" err="1" smtClean="0"/>
              <a:t>diimpor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Latin </a:t>
            </a:r>
            <a:r>
              <a:rPr lang="en-US" dirty="0" err="1" smtClean="0"/>
              <a:t>dan</a:t>
            </a:r>
            <a:r>
              <a:rPr lang="en-US" dirty="0" smtClean="0"/>
              <a:t> Australia.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;</a:t>
            </a:r>
          </a:p>
          <a:p>
            <a:r>
              <a:rPr lang="en-US" dirty="0" smtClean="0"/>
              <a:t>China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i="1" dirty="0" smtClean="0"/>
              <a:t>Three Gorges Dam </a:t>
            </a:r>
            <a:r>
              <a:rPr lang="en-US" dirty="0" err="1" smtClean="0"/>
              <a:t>sumber</a:t>
            </a:r>
            <a:r>
              <a:rPr lang="en-US" dirty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smelters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modal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mengimpor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lain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beribadah</a:t>
            </a:r>
            <a:r>
              <a:rPr lang="en-US" dirty="0" smtClean="0"/>
              <a:t> Haji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BUMN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Produktipitas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Indonesia (</a:t>
            </a:r>
            <a:r>
              <a:rPr lang="en-US" dirty="0" err="1" smtClean="0"/>
              <a:t>termasuk</a:t>
            </a:r>
            <a:r>
              <a:rPr lang="en-US" dirty="0" smtClean="0"/>
              <a:t> BUMN </a:t>
            </a:r>
            <a:r>
              <a:rPr lang="en-US" dirty="0" err="1" smtClean="0"/>
              <a:t>dan</a:t>
            </a:r>
            <a:r>
              <a:rPr lang="en-US" dirty="0" smtClean="0"/>
              <a:t> BUMD)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agar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regional </a:t>
            </a:r>
            <a:r>
              <a:rPr lang="en-US" dirty="0" err="1" smtClean="0"/>
              <a:t>dan</a:t>
            </a:r>
            <a:r>
              <a:rPr lang="en-US" dirty="0" smtClean="0"/>
              <a:t> global;</a:t>
            </a:r>
          </a:p>
          <a:p>
            <a:r>
              <a:rPr lang="en-US" dirty="0" err="1" smtClean="0"/>
              <a:t>Sayangya</a:t>
            </a:r>
            <a:r>
              <a:rPr lang="en-US" dirty="0"/>
              <a:t>,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 Asia </a:t>
            </a:r>
            <a:r>
              <a:rPr lang="en-US" dirty="0" err="1"/>
              <a:t>Timur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pun </a:t>
            </a:r>
            <a:r>
              <a:rPr lang="en-US" dirty="0" err="1"/>
              <a:t>diantara</a:t>
            </a:r>
            <a:r>
              <a:rPr lang="en-US" dirty="0"/>
              <a:t> orang kaya Indonesia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Forbes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industriawan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pun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Indonesia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menyamai</a:t>
            </a:r>
            <a:r>
              <a:rPr lang="en-US" dirty="0" smtClean="0"/>
              <a:t> </a:t>
            </a:r>
            <a:r>
              <a:rPr lang="en-US" dirty="0" err="1" smtClean="0"/>
              <a:t>Charun</a:t>
            </a:r>
            <a:r>
              <a:rPr lang="en-US" dirty="0" smtClean="0"/>
              <a:t> </a:t>
            </a:r>
            <a:r>
              <a:rPr lang="en-US" dirty="0" err="1"/>
              <a:t>Phokpan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Thailand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teknak</a:t>
            </a:r>
            <a:r>
              <a:rPr lang="en-US" dirty="0"/>
              <a:t> di Asia. </a:t>
            </a:r>
            <a:r>
              <a:rPr lang="en-US" dirty="0" smtClean="0"/>
              <a:t>Perusahaan Thailand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pengalengan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tuna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didunia</a:t>
            </a:r>
            <a:r>
              <a:rPr lang="en-US" dirty="0" smtClean="0"/>
              <a:t>. Perusahaan </a:t>
            </a:r>
            <a:r>
              <a:rPr lang="en-US" dirty="0" err="1" smtClean="0"/>
              <a:t>Alibaba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RRC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bursa New York;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31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infrastrukturnya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(a)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generator;</a:t>
            </a:r>
          </a:p>
          <a:p>
            <a:r>
              <a:rPr lang="en-US" dirty="0" smtClean="0"/>
              <a:t>(b)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transmissi</a:t>
            </a:r>
            <a:r>
              <a:rPr lang="en-US" dirty="0" smtClean="0"/>
              <a:t> yang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(c)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1708-62FB-44B1-B1E2-F12348C68C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1542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Pentingnya Listrik dan Pembiayaan Pembangunannya*</vt:lpstr>
      <vt:lpstr>Tenaga listrik dan pembangunan nasional </vt:lpstr>
      <vt:lpstr>Tranmigrasi Penduduk bukan solusi</vt:lpstr>
      <vt:lpstr>Ekspor TKI pun bukan solusi</vt:lpstr>
      <vt:lpstr>Industri Pengolahan Komoditi Primer (1)</vt:lpstr>
      <vt:lpstr>Industri Pengolahan Komoditi Primer (2)</vt:lpstr>
      <vt:lpstr>Orientasi ekspor</vt:lpstr>
      <vt:lpstr>BUMN dan Pengusaha Indonesia</vt:lpstr>
      <vt:lpstr>Sifat Industri Listrik</vt:lpstr>
      <vt:lpstr>Sumber tenaga listrik</vt:lpstr>
      <vt:lpstr>Pemilikan infrastruktur listrik (1)</vt:lpstr>
      <vt:lpstr>Pemilikan infrastruktur listrik (2)</vt:lpstr>
      <vt:lpstr>Pemilikan Infrastruktur Listrik (3)</vt:lpstr>
      <vt:lpstr>Teknologi milik PLN</vt:lpstr>
      <vt:lpstr>Partisipasi Pemda dan Modal Swasta</vt:lpstr>
      <vt:lpstr>Sumber Dana Pembangunan Listrik</vt:lpstr>
      <vt:lpstr>Graf ik 1. Electric Power Financing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Pembelanjaan Pembangunan Listrik*</dc:title>
  <dc:creator>Anwar Nasution</dc:creator>
  <cp:lastModifiedBy>drpmlenovo03</cp:lastModifiedBy>
  <cp:revision>71</cp:revision>
  <cp:lastPrinted>2015-03-27T07:31:52Z</cp:lastPrinted>
  <dcterms:created xsi:type="dcterms:W3CDTF">2015-03-26T13:39:53Z</dcterms:created>
  <dcterms:modified xsi:type="dcterms:W3CDTF">2015-03-30T02:03:02Z</dcterms:modified>
</cp:coreProperties>
</file>