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embeddedFontLst>
    <p:embeddedFont>
      <p:font typeface="Gelasio"/>
      <p:regular r:id="rId16"/>
    </p:embeddedFont>
    <p:embeddedFont>
      <p:font typeface="Gelasio Bold" pitchFamily="2" charset="77"/>
      <p:regular r:id="rId17"/>
      <p:bold r:id="rId18"/>
    </p:embeddedFont>
    <p:embeddedFont>
      <p:font typeface="Gelasio SemiBold"/>
      <p:regular r:id="rId19"/>
      <p:bold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9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2061071"/>
            <a:ext cx="6296860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Wellcome Research Funding 2026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5233360" y="3317974"/>
            <a:ext cx="629686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Peluang, Strategi, dan Tips Mendapatkan Hibah Kompetitif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5233360" y="4191992"/>
            <a:ext cx="629686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Panduan strategis bagi peneliti Indonesia yang membangun proposal penelitian global bersama mitra UK — dari ide hingga submission.</a:t>
            </a:r>
            <a:endParaRPr lang="en-US" sz="14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F9CBE-64E2-C0F4-AD23-DBF5856DB9E5}"/>
              </a:ext>
            </a:extLst>
          </p:cNvPr>
          <p:cNvSpPr txBox="1"/>
          <p:nvPr/>
        </p:nvSpPr>
        <p:spPr>
          <a:xfrm>
            <a:off x="5233360" y="5303520"/>
            <a:ext cx="443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HERNI SUSANTI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1475" y="766564"/>
            <a:ext cx="6296860" cy="8860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Kesalahan Umum Proposal Internasional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661475" y="1812032"/>
            <a:ext cx="6296860" cy="396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Pelajari pola kegagalan sebelum menulis — ini menghemat waktu dan meningkatkan peluang sukses secara signifikan.</a:t>
            </a:r>
            <a:endParaRPr lang="en-US" sz="11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425" y="2328466"/>
            <a:ext cx="6315909" cy="81141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79354" y="2489200"/>
            <a:ext cx="1772003" cy="227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❌</a:t>
            </a:r>
            <a:r>
              <a:rPr lang="en-US" sz="13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Terlalu Lokal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879354" y="2780705"/>
            <a:ext cx="5918250" cy="198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Penelitian relevan di Indonesia tetapi gagal menjelaskan signifikansi dan relevansi globalnya.</a:t>
            </a:r>
            <a:endParaRPr lang="en-US" sz="11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425" y="3246140"/>
            <a:ext cx="6315909" cy="81141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79354" y="3406874"/>
            <a:ext cx="2216194" cy="227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❌</a:t>
            </a:r>
            <a:r>
              <a:rPr lang="en-US" sz="13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Kolaborasi Formalitas</a:t>
            </a:r>
            <a:endParaRPr lang="en-US" sz="1350" dirty="0"/>
          </a:p>
        </p:txBody>
      </p:sp>
      <p:sp>
        <p:nvSpPr>
          <p:cNvPr id="10" name="Text 5"/>
          <p:cNvSpPr/>
          <p:nvPr/>
        </p:nvSpPr>
        <p:spPr>
          <a:xfrm>
            <a:off x="879354" y="3698379"/>
            <a:ext cx="5918250" cy="198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Mitra UK hanya tercantum sebagai nama tanpa peran substantif dalam desain atau analisis.</a:t>
            </a:r>
            <a:endParaRPr lang="en-US" sz="11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425" y="4163814"/>
            <a:ext cx="6315909" cy="81141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79354" y="4324548"/>
            <a:ext cx="2527336" cy="227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❌</a:t>
            </a:r>
            <a:r>
              <a:rPr lang="en-US" sz="13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Fokus Metode, Minus Visi</a:t>
            </a:r>
            <a:endParaRPr lang="en-US" sz="1350" dirty="0"/>
          </a:p>
        </p:txBody>
      </p:sp>
      <p:sp>
        <p:nvSpPr>
          <p:cNvPr id="13" name="Text 7"/>
          <p:cNvSpPr/>
          <p:nvPr/>
        </p:nvSpPr>
        <p:spPr>
          <a:xfrm>
            <a:off x="879354" y="4616053"/>
            <a:ext cx="5918250" cy="198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Proposal kaya detail teknis tetapi tidak menjawab: "Apa yang akan berubah jika ini berhasil?"</a:t>
            </a:r>
            <a:endParaRPr lang="en-US" sz="11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425" y="5081488"/>
            <a:ext cx="6315909" cy="100984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879354" y="5242223"/>
            <a:ext cx="2394981" cy="227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❌</a:t>
            </a:r>
            <a:r>
              <a:rPr lang="en-US" sz="13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Impact Tidak Dijelaskan</a:t>
            </a:r>
            <a:endParaRPr lang="en-US" sz="1350" dirty="0"/>
          </a:p>
        </p:txBody>
      </p:sp>
      <p:sp>
        <p:nvSpPr>
          <p:cNvPr id="16" name="Text 9"/>
          <p:cNvSpPr/>
          <p:nvPr/>
        </p:nvSpPr>
        <p:spPr>
          <a:xfrm>
            <a:off x="879354" y="5533727"/>
            <a:ext cx="5918250" cy="396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Tidak ada jalur yang jelas dari temuan penelitian menuju perubahan kebijakan atau praktik nyata.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40809" y="561181"/>
            <a:ext cx="9173437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Roadmap Mendapatkan Hibah Kompetitif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1340809" y="1367334"/>
            <a:ext cx="10119563" cy="248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Dari ide awal hingga implementasi — setiap tahap membutuhkan perhatian dan persiapan yang matang.</a:t>
            </a:r>
            <a:endParaRPr lang="en-US" sz="13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809" y="1778099"/>
            <a:ext cx="9509978" cy="410785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610152" y="4540441"/>
            <a:ext cx="1412052" cy="5143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Cari Partner UK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610152" y="5127965"/>
            <a:ext cx="1412052" cy="385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Keahlian yang saling melengkapi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7235937" y="4540441"/>
            <a:ext cx="1412051" cy="5143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6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Co-design Stakeholder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235937" y="5127965"/>
            <a:ext cx="1412051" cy="385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Libatkan pengalaman hidup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1801760" y="2148766"/>
            <a:ext cx="1412052" cy="25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Ide Besar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801760" y="2479105"/>
            <a:ext cx="1412052" cy="385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Pertanyaan inti yang berani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8990464" y="2148766"/>
            <a:ext cx="1412051" cy="514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Tulis Proposal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8990464" y="2736290"/>
            <a:ext cx="1412051" cy="385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Jelaskan jalur dampak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5445547" y="2148766"/>
            <a:ext cx="1412052" cy="514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6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Shared Vision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5445547" y="2736290"/>
            <a:ext cx="1412052" cy="385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Kembangkan tujuan bersama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1340809" y="6048673"/>
            <a:ext cx="10119563" cy="248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Proses ini bukan linear — iterasi dan dialog dengan mitra di setiap tahap akan memperkuat proposal secara signifikan.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973858"/>
            <a:ext cx="5203695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Checklist Proposal Sebelum Submit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61574" y="3344168"/>
            <a:ext cx="5203695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Gunakan daftar ini sebagai uji akhir sebelum mengirimkan proposal. Setiap item mewakili satu dimensi penilaian kritis Wellcome.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6332776" y="1954907"/>
            <a:ext cx="581328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94640" indent="-294640" algn="l">
              <a:lnSpc>
                <a:spcPct val="133000"/>
              </a:lnSpc>
              <a:buSzPct val="100000"/>
              <a:buChar char="​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Masalah penelitian penting dan relevan secara global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6332776" y="2011561"/>
            <a:ext cx="189007" cy="189012"/>
          </a:xfrm>
          <a:prstGeom prst="roundRect">
            <a:avLst>
              <a:gd name="adj" fmla="val 15001"/>
            </a:avLst>
          </a:prstGeom>
          <a:noFill/>
          <a:ln w="19050">
            <a:solidFill>
              <a:srgbClr val="7F674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332776" y="2323405"/>
            <a:ext cx="520369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94640" indent="-294640" algn="l">
              <a:lnSpc>
                <a:spcPct val="133000"/>
              </a:lnSpc>
              <a:buSzPct val="100000"/>
              <a:buChar char="​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Novelty dan kontribusi baru terhadap ilmu pengetahuan jelas tergambar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6332776" y="2380059"/>
            <a:ext cx="189007" cy="189012"/>
          </a:xfrm>
          <a:prstGeom prst="roundRect">
            <a:avLst>
              <a:gd name="adj" fmla="val 15001"/>
            </a:avLst>
          </a:prstGeom>
          <a:noFill/>
          <a:ln w="19050">
            <a:solidFill>
              <a:srgbClr val="7F674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332776" y="2994323"/>
            <a:ext cx="581328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94640" indent="-294640" algn="l">
              <a:lnSpc>
                <a:spcPct val="133000"/>
              </a:lnSpc>
              <a:buSzPct val="100000"/>
              <a:buChar char="​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Tim riset tepat dan memiliki kapasitas yang memadai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6332776" y="3050977"/>
            <a:ext cx="189007" cy="189012"/>
          </a:xfrm>
          <a:prstGeom prst="roundRect">
            <a:avLst>
              <a:gd name="adj" fmla="val 15001"/>
            </a:avLst>
          </a:prstGeom>
          <a:noFill/>
          <a:ln w="19050">
            <a:solidFill>
              <a:srgbClr val="7F674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332776" y="3362821"/>
            <a:ext cx="581328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94640" indent="-294640" algn="l">
              <a:lnSpc>
                <a:spcPct val="133000"/>
              </a:lnSpc>
              <a:buSzPct val="100000"/>
              <a:buChar char="​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Kolaborasi Indonesia–UK setara dan substantif</a:t>
            </a:r>
            <a:endParaRPr lang="en-US" sz="1450" dirty="0"/>
          </a:p>
        </p:txBody>
      </p:sp>
      <p:sp>
        <p:nvSpPr>
          <p:cNvPr id="11" name="Shape 9"/>
          <p:cNvSpPr/>
          <p:nvPr/>
        </p:nvSpPr>
        <p:spPr>
          <a:xfrm>
            <a:off x="6332776" y="3419475"/>
            <a:ext cx="189007" cy="189012"/>
          </a:xfrm>
          <a:prstGeom prst="roundRect">
            <a:avLst>
              <a:gd name="adj" fmla="val 15001"/>
            </a:avLst>
          </a:prstGeom>
          <a:noFill/>
          <a:ln w="19050">
            <a:solidFill>
              <a:srgbClr val="7F674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332776" y="3731320"/>
            <a:ext cx="520369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94640" indent="-294640" algn="l">
              <a:lnSpc>
                <a:spcPct val="133000"/>
              </a:lnSpc>
              <a:buSzPct val="100000"/>
              <a:buChar char="​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Lived experience terintegrasi dalam desain dan pelaksanaan</a:t>
            </a:r>
            <a:endParaRPr lang="en-US" sz="1450" dirty="0"/>
          </a:p>
        </p:txBody>
      </p:sp>
      <p:sp>
        <p:nvSpPr>
          <p:cNvPr id="13" name="Shape 11"/>
          <p:cNvSpPr/>
          <p:nvPr/>
        </p:nvSpPr>
        <p:spPr>
          <a:xfrm>
            <a:off x="6332776" y="3787973"/>
            <a:ext cx="189007" cy="189012"/>
          </a:xfrm>
          <a:prstGeom prst="roundRect">
            <a:avLst>
              <a:gd name="adj" fmla="val 15001"/>
            </a:avLst>
          </a:prstGeom>
          <a:noFill/>
          <a:ln w="19050">
            <a:solidFill>
              <a:srgbClr val="7F674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332776" y="4402237"/>
            <a:ext cx="520369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94640" indent="-294640" algn="l">
              <a:lnSpc>
                <a:spcPct val="133000"/>
              </a:lnSpc>
              <a:buSzPct val="100000"/>
              <a:buChar char="​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Impact terukur dengan jalur yang jelas dari riset ke perubahan nyata</a:t>
            </a:r>
            <a:endParaRPr lang="en-US" sz="1450" dirty="0"/>
          </a:p>
        </p:txBody>
      </p:sp>
      <p:sp>
        <p:nvSpPr>
          <p:cNvPr id="15" name="Shape 13"/>
          <p:cNvSpPr/>
          <p:nvPr/>
        </p:nvSpPr>
        <p:spPr>
          <a:xfrm>
            <a:off x="6332776" y="4458891"/>
            <a:ext cx="189007" cy="189012"/>
          </a:xfrm>
          <a:prstGeom prst="roundRect">
            <a:avLst>
              <a:gd name="adj" fmla="val 15001"/>
            </a:avLst>
          </a:prstGeom>
          <a:noFill/>
          <a:ln w="19050">
            <a:solidFill>
              <a:srgbClr val="7F674D"/>
            </a:solidFill>
            <a:prstDash val="soli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175960" y="859949"/>
            <a:ext cx="6296860" cy="19561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41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Winning grants require more than a good research idea.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3175960" y="2997518"/>
            <a:ext cx="6296860" cy="3366294"/>
          </a:xfrm>
          <a:prstGeom prst="roundRect">
            <a:avLst>
              <a:gd name="adj" fmla="val 674"/>
            </a:avLst>
          </a:prstGeom>
          <a:solidFill>
            <a:srgbClr val="EEE8DD"/>
          </a:solidFill>
          <a:ln/>
        </p:spPr>
      </p:sp>
      <p:sp>
        <p:nvSpPr>
          <p:cNvPr id="5" name="Shape 2"/>
          <p:cNvSpPr/>
          <p:nvPr/>
        </p:nvSpPr>
        <p:spPr>
          <a:xfrm>
            <a:off x="3175960" y="2997518"/>
            <a:ext cx="6296860" cy="841573"/>
          </a:xfrm>
          <a:prstGeom prst="rect">
            <a:avLst/>
          </a:prstGeom>
          <a:solidFill>
            <a:srgbClr val="EEE8DD"/>
          </a:solidFill>
          <a:ln/>
        </p:spPr>
      </p:sp>
      <p:sp>
        <p:nvSpPr>
          <p:cNvPr id="6" name="Text 3"/>
          <p:cNvSpPr/>
          <p:nvPr/>
        </p:nvSpPr>
        <p:spPr>
          <a:xfrm>
            <a:off x="3327166" y="3148727"/>
            <a:ext cx="2622881" cy="248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🎯</a:t>
            </a:r>
            <a:r>
              <a:rPr lang="en-US" sz="14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Transformative Question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3327166" y="3470196"/>
            <a:ext cx="5994448" cy="217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Pertanyaan yang cukup berani untuk mengubah cara dunia memahami suatu masalah.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3175960" y="3839091"/>
            <a:ext cx="6296860" cy="841573"/>
          </a:xfrm>
          <a:prstGeom prst="rect">
            <a:avLst/>
          </a:prstGeom>
          <a:solidFill>
            <a:srgbClr val="EEE8DD"/>
          </a:solidFill>
          <a:ln/>
        </p:spPr>
      </p:sp>
      <p:sp>
        <p:nvSpPr>
          <p:cNvPr id="9" name="Shape 6"/>
          <p:cNvSpPr/>
          <p:nvPr/>
        </p:nvSpPr>
        <p:spPr>
          <a:xfrm>
            <a:off x="3175960" y="3839091"/>
            <a:ext cx="6296860" cy="19050"/>
          </a:xfrm>
          <a:prstGeom prst="roundRect">
            <a:avLst>
              <a:gd name="adj" fmla="val 119067"/>
            </a:avLst>
          </a:prstGeom>
          <a:solidFill>
            <a:srgbClr val="D4CEC3"/>
          </a:solidFill>
          <a:ln/>
        </p:spPr>
      </p:sp>
      <p:sp>
        <p:nvSpPr>
          <p:cNvPr id="10" name="Text 7"/>
          <p:cNvSpPr/>
          <p:nvPr/>
        </p:nvSpPr>
        <p:spPr>
          <a:xfrm>
            <a:off x="3327166" y="3990300"/>
            <a:ext cx="1890169" cy="248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🤝</a:t>
            </a:r>
            <a:r>
              <a:rPr lang="en-US" sz="14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Excellent Team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3327166" y="4311769"/>
            <a:ext cx="5994448" cy="217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Tim yang memiliki kombinasi keahlian unik dan rekam jejak yang meyakinkan.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3175960" y="4680664"/>
            <a:ext cx="6296860" cy="841573"/>
          </a:xfrm>
          <a:prstGeom prst="rect">
            <a:avLst/>
          </a:prstGeom>
          <a:solidFill>
            <a:srgbClr val="EEE8DD"/>
          </a:solidFill>
          <a:ln/>
        </p:spPr>
      </p:sp>
      <p:sp>
        <p:nvSpPr>
          <p:cNvPr id="13" name="Shape 10"/>
          <p:cNvSpPr/>
          <p:nvPr/>
        </p:nvSpPr>
        <p:spPr>
          <a:xfrm>
            <a:off x="3175960" y="4680664"/>
            <a:ext cx="6296860" cy="19050"/>
          </a:xfrm>
          <a:prstGeom prst="roundRect">
            <a:avLst>
              <a:gd name="adj" fmla="val 119067"/>
            </a:avLst>
          </a:prstGeom>
          <a:solidFill>
            <a:srgbClr val="D4CEC3"/>
          </a:solidFill>
          <a:ln/>
        </p:spPr>
      </p:sp>
      <p:sp>
        <p:nvSpPr>
          <p:cNvPr id="14" name="Text 11"/>
          <p:cNvSpPr/>
          <p:nvPr/>
        </p:nvSpPr>
        <p:spPr>
          <a:xfrm>
            <a:off x="3327166" y="4831874"/>
            <a:ext cx="2680824" cy="248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🌐</a:t>
            </a:r>
            <a:r>
              <a:rPr lang="en-US" sz="14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Meaningful Collaboration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3327166" y="5153342"/>
            <a:ext cx="5994448" cy="217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Kemitraan sejati yang membawa perspektif berbeda ke meja yang sama.</a:t>
            </a:r>
            <a:endParaRPr lang="en-US" sz="1150" dirty="0"/>
          </a:p>
        </p:txBody>
      </p:sp>
      <p:sp>
        <p:nvSpPr>
          <p:cNvPr id="16" name="Shape 13"/>
          <p:cNvSpPr/>
          <p:nvPr/>
        </p:nvSpPr>
        <p:spPr>
          <a:xfrm>
            <a:off x="3175960" y="5522238"/>
            <a:ext cx="6296860" cy="841573"/>
          </a:xfrm>
          <a:prstGeom prst="rect">
            <a:avLst/>
          </a:prstGeom>
          <a:solidFill>
            <a:srgbClr val="EEE8DD"/>
          </a:solidFill>
          <a:ln/>
        </p:spPr>
      </p:sp>
      <p:sp>
        <p:nvSpPr>
          <p:cNvPr id="17" name="Shape 14"/>
          <p:cNvSpPr/>
          <p:nvPr/>
        </p:nvSpPr>
        <p:spPr>
          <a:xfrm>
            <a:off x="3175960" y="5522238"/>
            <a:ext cx="6296860" cy="19050"/>
          </a:xfrm>
          <a:prstGeom prst="roundRect">
            <a:avLst>
              <a:gd name="adj" fmla="val 119067"/>
            </a:avLst>
          </a:prstGeom>
          <a:solidFill>
            <a:srgbClr val="D4CEC3"/>
          </a:solidFill>
          <a:ln/>
        </p:spPr>
      </p:sp>
      <p:sp>
        <p:nvSpPr>
          <p:cNvPr id="18" name="Text 15"/>
          <p:cNvSpPr/>
          <p:nvPr/>
        </p:nvSpPr>
        <p:spPr>
          <a:xfrm>
            <a:off x="3327166" y="5673447"/>
            <a:ext cx="2070147" cy="248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💡</a:t>
            </a:r>
            <a:r>
              <a:rPr lang="en-US" sz="14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Real-World Impact</a:t>
            </a:r>
            <a:endParaRPr lang="en-US" sz="1450" dirty="0"/>
          </a:p>
        </p:txBody>
      </p:sp>
      <p:sp>
        <p:nvSpPr>
          <p:cNvPr id="19" name="Text 16"/>
          <p:cNvSpPr/>
          <p:nvPr/>
        </p:nvSpPr>
        <p:spPr>
          <a:xfrm>
            <a:off x="3327166" y="5994916"/>
            <a:ext cx="5994448" cy="217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Perubahan nyata yang dapat dirasakan oleh masyarakat yang paling membutuhkan.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424899" y="1155085"/>
            <a:ext cx="5342201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Mengenal Wellcome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3424899" y="2029202"/>
            <a:ext cx="3053877" cy="2298799"/>
          </a:xfrm>
          <a:prstGeom prst="roundRect">
            <a:avLst>
              <a:gd name="adj" fmla="val 1233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3613906" y="2218214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Skala Global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3613906" y="2626896"/>
            <a:ext cx="2675863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Salah satu organisasi filantropi riset terbesar di dunia, dengan portofolio pendanaan miliaran dolar setiap tahunnya.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6667783" y="2029202"/>
            <a:ext cx="3053976" cy="2298799"/>
          </a:xfrm>
          <a:prstGeom prst="roundRect">
            <a:avLst>
              <a:gd name="adj" fmla="val 1233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6856790" y="2218214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Area Fokus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6856790" y="2626896"/>
            <a:ext cx="2675962" cy="15120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Biomedical science, kesehatan publik, kesehatan mental, dan riset interdisipliner yang melampaui batas disiplin tradisional.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3424899" y="4517013"/>
            <a:ext cx="6296860" cy="1391543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3613906" y="4706025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Misi Utama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3613906" y="5114707"/>
            <a:ext cx="591884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Mendukung penelitian yang berpotensi menghasilkan perubahan besar dan transformatif bagi kesehatan manusia secara global.</a:t>
            </a:r>
            <a:endParaRPr lang="en-US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798909"/>
            <a:ext cx="8305493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Peluang Wellcome Funding 2026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61574" y="1767582"/>
            <a:ext cx="1147813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Tiga skema utama yang paling relevan bagi peneliti Indonesia: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574" y="2282627"/>
            <a:ext cx="3496778" cy="261421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268183" y="2414290"/>
            <a:ext cx="283461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75980" y="3064073"/>
            <a:ext cx="2434073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Early-Career Awards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875980" y="3472755"/>
            <a:ext cx="3067965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Untuk peneliti muda yang membangun kemandirian riset dan jejaring internasional pertama mereka.</a:t>
            </a:r>
            <a:endParaRPr lang="en-US" sz="14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7359" y="2282627"/>
            <a:ext cx="3496877" cy="261421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54067" y="2414290"/>
            <a:ext cx="283461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4561766" y="3064073"/>
            <a:ext cx="306806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Career Development Awards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4561766" y="3768030"/>
            <a:ext cx="3068065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Untuk peneliti menengah yang siap memimpin agenda riset independen dan memperluas kolaborasi global.</a:t>
            </a:r>
            <a:endParaRPr lang="en-US" sz="14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3244" y="2282627"/>
            <a:ext cx="3496877" cy="261421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639952" y="2414290"/>
            <a:ext cx="283461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8247650" y="3064073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Discovery Awards</a:t>
            </a:r>
            <a:endParaRPr lang="en-US" sz="1850" dirty="0"/>
          </a:p>
        </p:txBody>
      </p:sp>
      <p:sp>
        <p:nvSpPr>
          <p:cNvPr id="15" name="Text 10"/>
          <p:cNvSpPr/>
          <p:nvPr/>
        </p:nvSpPr>
        <p:spPr>
          <a:xfrm>
            <a:off x="8247650" y="3472755"/>
            <a:ext cx="3068065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Untuk tim riset dengan ide ambisius dan inovatif yang berpotensi membuka paradigma baru.</a:t>
            </a:r>
            <a:endParaRPr lang="en-US" sz="1450" dirty="0"/>
          </a:p>
        </p:txBody>
      </p:sp>
      <p:sp>
        <p:nvSpPr>
          <p:cNvPr id="16" name="Shape 11"/>
          <p:cNvSpPr/>
          <p:nvPr/>
        </p:nvSpPr>
        <p:spPr>
          <a:xfrm>
            <a:off x="661574" y="5109468"/>
            <a:ext cx="10868547" cy="736997"/>
          </a:xfrm>
          <a:prstGeom prst="roundRect">
            <a:avLst>
              <a:gd name="adj" fmla="val 3847"/>
            </a:avLst>
          </a:prstGeom>
          <a:solidFill>
            <a:srgbClr val="ECE6DF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81" y="5377160"/>
            <a:ext cx="236234" cy="18901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275822" y="5326757"/>
            <a:ext cx="10674877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Ketiga skema mengutamakan: ide inovatif, dampak global, dan kepemimpinan riset yang kuat.</a:t>
            </a:r>
            <a:endParaRPr lang="en-US" sz="14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F99546-3C8A-44E4-9745-56D809F74AFF}"/>
              </a:ext>
            </a:extLst>
          </p:cNvPr>
          <p:cNvSpPr txBox="1"/>
          <p:nvPr/>
        </p:nvSpPr>
        <p:spPr>
          <a:xfrm>
            <a:off x="661573" y="6114157"/>
            <a:ext cx="1086854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wellcome.org</a:t>
            </a:r>
            <a:r>
              <a:rPr lang="en-US" dirty="0"/>
              <a:t>/research-funding/schemes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4254691" y="671463"/>
            <a:ext cx="1721799" cy="291405"/>
          </a:xfrm>
          <a:prstGeom prst="roundRect">
            <a:avLst>
              <a:gd name="adj" fmla="val 6701"/>
            </a:avLst>
          </a:prstGeom>
          <a:solidFill>
            <a:srgbClr val="ECE6DF"/>
          </a:solidFill>
          <a:ln/>
        </p:spPr>
      </p:sp>
      <p:sp>
        <p:nvSpPr>
          <p:cNvPr id="4" name="Text 1"/>
          <p:cNvSpPr/>
          <p:nvPr/>
        </p:nvSpPr>
        <p:spPr>
          <a:xfrm>
            <a:off x="4352320" y="720279"/>
            <a:ext cx="2136126" cy="193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1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PERSPEKTIF REVIEWER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4254691" y="1018828"/>
            <a:ext cx="3189208" cy="1998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Apa yang Dicari Reviewer Wellcome?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4254691" y="2684413"/>
            <a:ext cx="3189208" cy="484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Bukan hanya penelitian yang </a:t>
            </a:r>
            <a:r>
              <a:rPr lang="en-US" sz="12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baik</a:t>
            </a: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— melainkan penelitian yang </a:t>
            </a:r>
            <a:r>
              <a:rPr lang="en-US" sz="125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transformatif</a:t>
            </a: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2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2068" y="4393406"/>
            <a:ext cx="244072" cy="24407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699872" y="4388445"/>
            <a:ext cx="2090189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Signifikansi Masalah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1699872" y="4726682"/>
            <a:ext cx="4308367" cy="484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Seberapa penting dan mendesak masalah yang diteliti di level global?</a:t>
            </a:r>
            <a:endParaRPr lang="en-US" sz="12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374" y="4393406"/>
            <a:ext cx="244072" cy="24407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712179" y="4388445"/>
            <a:ext cx="2034132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Novelty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6712179" y="4726682"/>
            <a:ext cx="4308466" cy="484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Apakah pendekatan ini benar-benar baru dan membuka ruang pengetahuan baru?</a:t>
            </a:r>
            <a:endParaRPr lang="en-US" sz="12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2068" y="5496223"/>
            <a:ext cx="244072" cy="24407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99872" y="5491262"/>
            <a:ext cx="2422663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Tim &amp; Lingkungan Riset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1699872" y="5829498"/>
            <a:ext cx="4308367" cy="484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Apakah tim memiliki kapasitas dan dukungan institusional yang memadai?</a:t>
            </a:r>
            <a:endParaRPr lang="en-US" sz="12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374" y="5496223"/>
            <a:ext cx="244072" cy="24407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6712179" y="5491262"/>
            <a:ext cx="2034132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Potensi Dampak</a:t>
            </a:r>
            <a:endParaRPr lang="en-US" sz="1600" dirty="0"/>
          </a:p>
        </p:txBody>
      </p:sp>
      <p:sp>
        <p:nvSpPr>
          <p:cNvPr id="18" name="Text 11"/>
          <p:cNvSpPr/>
          <p:nvPr/>
        </p:nvSpPr>
        <p:spPr>
          <a:xfrm>
            <a:off x="6712179" y="5829498"/>
            <a:ext cx="4308466" cy="484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Apa perubahan nyata yang akan terjadi jika penelitian ini berhasil?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947570" y="591739"/>
            <a:ext cx="5664058" cy="494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1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Berpikir Seperti Reviewer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2947570" y="1469778"/>
            <a:ext cx="6906444" cy="232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Sebelum menulis satu kata pun di proposal, jawab empat pertanyaan fundamental ini: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2947570" y="1884462"/>
            <a:ext cx="6296860" cy="881559"/>
          </a:xfrm>
          <a:prstGeom prst="roundRect">
            <a:avLst>
              <a:gd name="adj" fmla="val 2691"/>
            </a:avLst>
          </a:prstGeom>
          <a:solidFill>
            <a:srgbClr val="EEE8DD"/>
          </a:solidFill>
          <a:ln/>
        </p:spPr>
      </p:sp>
      <p:sp>
        <p:nvSpPr>
          <p:cNvPr id="6" name="Text 3"/>
          <p:cNvSpPr/>
          <p:nvPr/>
        </p:nvSpPr>
        <p:spPr>
          <a:xfrm>
            <a:off x="3105721" y="2042616"/>
            <a:ext cx="4181470" cy="253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🌍</a:t>
            </a:r>
            <a:r>
              <a:rPr lang="en-US" sz="15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Why does this research matter globally?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3105721" y="2375495"/>
            <a:ext cx="5980558" cy="232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Jelaskan relevansi penelitian melampaui konteks lokal Indonesia.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2947570" y="2898279"/>
            <a:ext cx="6296860" cy="1113929"/>
          </a:xfrm>
          <a:prstGeom prst="roundRect">
            <a:avLst>
              <a:gd name="adj" fmla="val 2130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3105721" y="3056434"/>
            <a:ext cx="1976884" cy="253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⏱</a:t>
            </a:r>
            <a:r>
              <a:rPr lang="en-US" sz="15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Why now?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3105721" y="3389313"/>
            <a:ext cx="5980558" cy="4647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Apa yang membuat momen ini tepat — secara ilmiah, teknologi, atau kebutuhan masyarakat?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2947570" y="4144466"/>
            <a:ext cx="6296860" cy="1113929"/>
          </a:xfrm>
          <a:prstGeom prst="roundRect">
            <a:avLst>
              <a:gd name="adj" fmla="val 2130"/>
            </a:avLst>
          </a:prstGeom>
          <a:solidFill>
            <a:srgbClr val="EEE8DD"/>
          </a:solidFill>
          <a:ln/>
        </p:spPr>
      </p:sp>
      <p:sp>
        <p:nvSpPr>
          <p:cNvPr id="12" name="Text 9"/>
          <p:cNvSpPr/>
          <p:nvPr/>
        </p:nvSpPr>
        <p:spPr>
          <a:xfrm>
            <a:off x="3105721" y="4302621"/>
            <a:ext cx="1976884" cy="253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👥</a:t>
            </a:r>
            <a:r>
              <a:rPr lang="en-US" sz="15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Why this team?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3105721" y="4635500"/>
            <a:ext cx="5980558" cy="4647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Kombinasi keahlian unik apa yang membuat tim ini paling layak menjalankan riset ini?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2947570" y="5390654"/>
            <a:ext cx="6296860" cy="1113929"/>
          </a:xfrm>
          <a:prstGeom prst="roundRect">
            <a:avLst>
              <a:gd name="adj" fmla="val 2130"/>
            </a:avLst>
          </a:prstGeom>
          <a:solidFill>
            <a:srgbClr val="EEE8DD"/>
          </a:solidFill>
          <a:ln/>
        </p:spPr>
      </p:sp>
      <p:sp>
        <p:nvSpPr>
          <p:cNvPr id="15" name="Text 12"/>
          <p:cNvSpPr/>
          <p:nvPr/>
        </p:nvSpPr>
        <p:spPr>
          <a:xfrm>
            <a:off x="3105721" y="5548809"/>
            <a:ext cx="2232763" cy="253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🔬</a:t>
            </a:r>
            <a:r>
              <a:rPr lang="en-US" sz="15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Why this approach?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3105721" y="5881688"/>
            <a:ext cx="5980558" cy="4647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Mengapa metodologi yang dipilih adalah yang paling tepat untuk menjawab pertanyaan ini?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95596" y="566936"/>
            <a:ext cx="7244871" cy="489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5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Strategi Kolaborasi Indonesia–UK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1595596" y="1315343"/>
            <a:ext cx="9610088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Kolaborasi yang kuat dibangun di atas </a:t>
            </a:r>
            <a:r>
              <a:rPr lang="en-US" sz="120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complementary expertise</a:t>
            </a:r>
            <a:r>
              <a:rPr lang="en-US" sz="1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— bukan sekadar daftar nama institusi.</a:t>
            </a:r>
            <a:endParaRPr lang="en-US" sz="1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596" y="1835745"/>
            <a:ext cx="4309359" cy="43094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93089" y="3064867"/>
            <a:ext cx="4295469" cy="244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Mengapa Komplementaritas Ini Kuat?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293089" y="3439021"/>
            <a:ext cx="4309359" cy="14899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Indonesia membawa sesuatu yang tidak bisa dibeli UK: konteks nyata, populasi beragam, dan kapasitas implementasi di lapangan. UK membawa metodologi canggih dan jejaring global.</a:t>
            </a:r>
            <a:endParaRPr lang="en-US" sz="1200" dirty="0"/>
          </a:p>
          <a:p>
            <a:pPr marL="0" indent="0" algn="l">
              <a:lnSpc>
                <a:spcPct val="122000"/>
              </a:lnSpc>
              <a:buNone/>
            </a:pPr>
            <a:r>
              <a:rPr lang="en-US" sz="1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Kombinasi ini menciptakan proposal yang </a:t>
            </a:r>
            <a:r>
              <a:rPr lang="en-US" sz="120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lebih kuat dari masing-masing pihak</a:t>
            </a:r>
            <a:r>
              <a:rPr lang="en-US" sz="1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jika berdiri sendiri.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939403"/>
            <a:ext cx="5203695" cy="17719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Membangun Partnership yang Bermakna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61574" y="2900363"/>
            <a:ext cx="5203695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Reviewer sangat peka terhadap kolaborasi yang hanya bersifat </a:t>
            </a:r>
            <a:r>
              <a:rPr lang="en-US" sz="14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cosmetic</a:t>
            </a: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 Hindari menempatkan mitra hanya sebagai nama di halaman pertama proposal.</a:t>
            </a:r>
            <a:endParaRPr lang="en-US" sz="1450" dirty="0"/>
          </a:p>
        </p:txBody>
      </p:sp>
      <p:sp>
        <p:nvSpPr>
          <p:cNvPr id="4" name="Shape 2"/>
          <p:cNvSpPr/>
          <p:nvPr/>
        </p:nvSpPr>
        <p:spPr>
          <a:xfrm>
            <a:off x="661574" y="4020245"/>
            <a:ext cx="5203695" cy="1039416"/>
          </a:xfrm>
          <a:prstGeom prst="roundRect">
            <a:avLst>
              <a:gd name="adj" fmla="val 2728"/>
            </a:avLst>
          </a:prstGeom>
          <a:solidFill>
            <a:srgbClr val="FCF2B5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1" y="4294287"/>
            <a:ext cx="236234" cy="18901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75822" y="4237534"/>
            <a:ext cx="440044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Kolaborasi formalitas adalah salah satu alasan paling umum proposal internasional ditolak.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7377" y="963017"/>
            <a:ext cx="5229094" cy="15179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23380" y="1177429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Shared Vision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6623380" y="1661716"/>
            <a:ext cx="469868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Kedua pihak memiliki pemahaman dan tujuan yang sama tentang apa yang ingin dicapai.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7377" y="2669977"/>
            <a:ext cx="5229094" cy="151794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623380" y="2884388"/>
            <a:ext cx="269917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Pembagian Peran Jelas</a:t>
            </a:r>
            <a:endParaRPr lang="en-US" sz="1850" dirty="0"/>
          </a:p>
        </p:txBody>
      </p:sp>
      <p:sp>
        <p:nvSpPr>
          <p:cNvPr id="12" name="Text 7"/>
          <p:cNvSpPr/>
          <p:nvPr/>
        </p:nvSpPr>
        <p:spPr>
          <a:xfrm>
            <a:off x="6623380" y="3368675"/>
            <a:ext cx="469868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Setiap mitra memiliki tanggung jawab spesifik yang tercermin dalam workplan dan anggaran.</a:t>
            </a:r>
            <a:endParaRPr lang="en-US" sz="14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7377" y="4376936"/>
            <a:ext cx="5229094" cy="151794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623380" y="4591348"/>
            <a:ext cx="278569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Intellectual Partnership</a:t>
            </a:r>
            <a:endParaRPr lang="en-US" sz="1850" dirty="0"/>
          </a:p>
        </p:txBody>
      </p:sp>
      <p:sp>
        <p:nvSpPr>
          <p:cNvPr id="15" name="Text 9"/>
          <p:cNvSpPr/>
          <p:nvPr/>
        </p:nvSpPr>
        <p:spPr>
          <a:xfrm>
            <a:off x="6623380" y="5075634"/>
            <a:ext cx="469868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Keduanya terlibat dalam desain penelitian, analisis, dan interpretasi — bukan hanya pelaksanaan teknis.</a:t>
            </a:r>
            <a:endParaRPr lang="en-US" sz="1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1475" y="608905"/>
            <a:ext cx="6012704" cy="44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Peran Lived Experience People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661475" y="1211362"/>
            <a:ext cx="6296860" cy="396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Masyarakat terdampak bukan sekadar objek penelitian — mereka adalah </a:t>
            </a:r>
            <a:r>
              <a:rPr lang="en-US" sz="110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partner yang setara</a:t>
            </a: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dalam proses ilmiah.</a:t>
            </a:r>
            <a:endParaRPr lang="en-US" sz="11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475" y="1727795"/>
            <a:ext cx="354401" cy="35440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1475" y="2215059"/>
            <a:ext cx="177200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Co-design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1475" y="2500213"/>
            <a:ext cx="6296860" cy="198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Terlibat sejak awal dalam merancang pertanyaan dan metodologi riset.</a:t>
            </a:r>
            <a:endParaRPr lang="en-US" sz="11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475" y="2911277"/>
            <a:ext cx="354401" cy="35440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61475" y="3398540"/>
            <a:ext cx="177200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Co-production</a:t>
            </a:r>
            <a:endParaRPr lang="en-US" sz="1350" dirty="0"/>
          </a:p>
        </p:txBody>
      </p:sp>
      <p:sp>
        <p:nvSpPr>
          <p:cNvPr id="10" name="Text 5"/>
          <p:cNvSpPr/>
          <p:nvPr/>
        </p:nvSpPr>
        <p:spPr>
          <a:xfrm>
            <a:off x="661475" y="3683695"/>
            <a:ext cx="6296860" cy="198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Berpartisipasi aktif dalam pengumpulan data dan pelaksanaan penelitian.</a:t>
            </a:r>
            <a:endParaRPr lang="en-US" sz="11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475" y="4094758"/>
            <a:ext cx="354401" cy="35440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61475" y="4582021"/>
            <a:ext cx="177200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Interpretasi Hasil</a:t>
            </a:r>
            <a:endParaRPr lang="en-US" sz="1350" dirty="0"/>
          </a:p>
        </p:txBody>
      </p:sp>
      <p:sp>
        <p:nvSpPr>
          <p:cNvPr id="13" name="Text 7"/>
          <p:cNvSpPr/>
          <p:nvPr/>
        </p:nvSpPr>
        <p:spPr>
          <a:xfrm>
            <a:off x="661475" y="4867176"/>
            <a:ext cx="6296860" cy="198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Memberikan perspektif unik dalam memaknai temuan dari sudut pandang pengalaman langsung.</a:t>
            </a:r>
            <a:endParaRPr lang="en-US" sz="11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475" y="5278239"/>
            <a:ext cx="354401" cy="354409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661475" y="5765502"/>
            <a:ext cx="203185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Knowledge Translation</a:t>
            </a:r>
            <a:endParaRPr lang="en-US" sz="1350" dirty="0"/>
          </a:p>
        </p:txBody>
      </p:sp>
      <p:sp>
        <p:nvSpPr>
          <p:cNvPr id="16" name="Text 9"/>
          <p:cNvSpPr/>
          <p:nvPr/>
        </p:nvSpPr>
        <p:spPr>
          <a:xfrm>
            <a:off x="661475" y="6050657"/>
            <a:ext cx="6296860" cy="198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70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Membantu menyebarkan hasil riset ke komunitas dan pemangku kebijakan secara efektif.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166813"/>
            <a:ext cx="10868547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Dari Research </a:t>
            </a:r>
            <a:r>
              <a:rPr lang="en-US" sz="3700" i="1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ON</a:t>
            </a:r>
            <a:r>
              <a:rPr lang="en-US" sz="37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People menjadi Research </a:t>
            </a:r>
            <a:r>
              <a:rPr lang="en-US" sz="3700" i="1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WITH</a:t>
            </a:r>
            <a:r>
              <a:rPr lang="en-US" sz="3700" dirty="0">
                <a:solidFill>
                  <a:srgbClr val="484237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 People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61574" y="2726134"/>
            <a:ext cx="1147813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Wellcome mendorong pergeseran paradigma mendasar dalam bagaimana penelitian dilakukan dan untuk siapa.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74" y="3241179"/>
            <a:ext cx="3622783" cy="75604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50581" y="4186237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Pasien/Komunitas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850581" y="4594920"/>
            <a:ext cx="3244769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Bukan lagi subjek pasif — melainkan </a:t>
            </a:r>
            <a:r>
              <a:rPr lang="en-US" sz="145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partner riset aktif</a:t>
            </a: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yang membentuk agenda penelitian.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357" y="3241179"/>
            <a:ext cx="3622882" cy="75604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473364" y="4186237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Outcome Bermakna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4473364" y="4594920"/>
            <a:ext cx="3244868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Melampaui target akademik semata menuju </a:t>
            </a:r>
            <a:r>
              <a:rPr lang="en-US" sz="145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perubahan nyata</a:t>
            </a: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dalam kehidupan masyarakat.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239" y="3241179"/>
            <a:ext cx="3622882" cy="75604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096246" y="4186237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Bold" pitchFamily="34" charset="0"/>
                <a:ea typeface="Gelasio SemiBold" pitchFamily="34" charset="-122"/>
                <a:cs typeface="Gelasio SemiBold" pitchFamily="34" charset="-120"/>
              </a:rPr>
              <a:t>Impact</a:t>
            </a:r>
            <a:endParaRPr lang="en-US" sz="1850" dirty="0"/>
          </a:p>
        </p:txBody>
      </p:sp>
      <p:sp>
        <p:nvSpPr>
          <p:cNvPr id="12" name="Text 7"/>
          <p:cNvSpPr/>
          <p:nvPr/>
        </p:nvSpPr>
        <p:spPr>
          <a:xfrm>
            <a:off x="8096246" y="4594920"/>
            <a:ext cx="3244868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Publikasi adalah langkah awal — bukan tujuan akhir. Yang dinilai adalah </a:t>
            </a:r>
            <a:r>
              <a:rPr lang="en-US" sz="145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perubahan yang terjadi</a:t>
            </a: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948</Words>
  <Application>Microsoft Macintosh PowerPoint</Application>
  <PresentationFormat>Widescreen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Twemoji Mozilla</vt:lpstr>
      <vt:lpstr>Gelasio</vt:lpstr>
      <vt:lpstr>Gelasio Bold</vt:lpstr>
      <vt:lpstr>Gelasio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Herni Susanti</cp:lastModifiedBy>
  <cp:revision>2</cp:revision>
  <dcterms:created xsi:type="dcterms:W3CDTF">2026-06-23T13:53:29Z</dcterms:created>
  <dcterms:modified xsi:type="dcterms:W3CDTF">2026-06-23T14:04:41Z</dcterms:modified>
</cp:coreProperties>
</file>